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74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6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48523-1F04-4C39-9689-EE9EACE46149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E55E4-C889-4574-906D-A6DF784EEE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E55E4-C889-4574-906D-A6DF784EEE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9341E-6B8A-4058-B283-59DBF59E011E}" type="datetimeFigureOut">
              <a:rPr lang="en-US" smtClean="0"/>
              <a:pPr/>
              <a:t>10/22/2009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831A6-965D-4092-AE3A-A4D9C07E90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0"/>
            <a:ext cx="7772400" cy="26670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Colonna MT" pitchFamily="82" charset="0"/>
              </a:rPr>
              <a:t>John Milton </a:t>
            </a:r>
            <a:br>
              <a:rPr lang="en-US" sz="8800" dirty="0" smtClean="0">
                <a:latin typeface="Colonna MT" pitchFamily="82" charset="0"/>
              </a:rPr>
            </a:br>
            <a:r>
              <a:rPr lang="en-US" sz="8800" dirty="0" smtClean="0">
                <a:latin typeface="Colonna MT" pitchFamily="82" charset="0"/>
              </a:rPr>
              <a:t>1608-1674</a:t>
            </a:r>
            <a:endParaRPr lang="en-US" sz="8800" dirty="0">
              <a:latin typeface="Colonna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1800" y="3657600"/>
            <a:ext cx="6400800" cy="1752600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1"/>
                </a:solidFill>
                <a:latin typeface="Colonna MT" pitchFamily="82" charset="0"/>
              </a:rPr>
              <a:t>By Kevin Baker</a:t>
            </a:r>
          </a:p>
        </p:txBody>
      </p:sp>
      <p:pic>
        <p:nvPicPr>
          <p:cNvPr id="11266" name="Picture 2" descr="http://www.harpers.org/media/image/blogs/misc/john-milto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rcRect l="7974" t="2564" r="5901" b="11568"/>
          <a:stretch>
            <a:fillRect/>
          </a:stretch>
        </p:blipFill>
        <p:spPr bwMode="auto">
          <a:xfrm>
            <a:off x="228600" y="1600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lonna MT" pitchFamily="82" charset="0"/>
              </a:rPr>
              <a:t>Paradise Lost: God’s Side (Cont.)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724400" cy="4648200"/>
          </a:xfrm>
        </p:spPr>
        <p:txBody>
          <a:bodyPr/>
          <a:lstStyle/>
          <a:p>
            <a:r>
              <a:rPr lang="en-US" dirty="0" smtClean="0">
                <a:latin typeface="Colonna MT" pitchFamily="82" charset="0"/>
              </a:rPr>
              <a:t>Sees Eve and Adam eating fruit</a:t>
            </a:r>
          </a:p>
          <a:p>
            <a:r>
              <a:rPr lang="en-US" dirty="0" smtClean="0">
                <a:latin typeface="Colonna MT" pitchFamily="82" charset="0"/>
              </a:rPr>
              <a:t>Banishes them from “paradise” forever</a:t>
            </a:r>
          </a:p>
          <a:p>
            <a:r>
              <a:rPr lang="en-US" dirty="0" smtClean="0">
                <a:latin typeface="Colonna MT" pitchFamily="82" charset="0"/>
              </a:rPr>
              <a:t>Punishes Satan and followers</a:t>
            </a:r>
          </a:p>
          <a:p>
            <a:r>
              <a:rPr lang="en-US" dirty="0" smtClean="0">
                <a:latin typeface="Colonna MT" pitchFamily="82" charset="0"/>
              </a:rPr>
              <a:t>Banishes </a:t>
            </a:r>
            <a:r>
              <a:rPr lang="en-US" dirty="0" err="1" smtClean="0">
                <a:latin typeface="Colonna MT" pitchFamily="82" charset="0"/>
              </a:rPr>
              <a:t>Satanites</a:t>
            </a:r>
            <a:r>
              <a:rPr lang="en-US" dirty="0" smtClean="0">
                <a:latin typeface="Colonna MT" pitchFamily="82" charset="0"/>
              </a:rPr>
              <a:t> to hell</a:t>
            </a:r>
          </a:p>
          <a:p>
            <a:endParaRPr lang="en-US" dirty="0" smtClean="0">
              <a:latin typeface="Colonna MT" pitchFamily="82" charset="0"/>
            </a:endParaRPr>
          </a:p>
        </p:txBody>
      </p:sp>
      <p:pic>
        <p:nvPicPr>
          <p:cNvPr id="2050" name="Picture 2" descr="C:\Documents and Settings\KBAKER\Local Settings\Temporary Internet Files\Content.IE5\LNG1WOB2\MMj0285346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828800"/>
            <a:ext cx="42672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lonna MT" pitchFamily="82" charset="0"/>
              </a:rPr>
              <a:t>Paradise Lost: Adam and Eve’s Side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572000" cy="4648200"/>
          </a:xfrm>
        </p:spPr>
        <p:txBody>
          <a:bodyPr/>
          <a:lstStyle/>
          <a:p>
            <a:r>
              <a:rPr lang="en-US" dirty="0" smtClean="0">
                <a:latin typeface="Colonna MT" pitchFamily="82" charset="0"/>
              </a:rPr>
              <a:t>Forbidden to eat from tree of knowledge</a:t>
            </a:r>
          </a:p>
          <a:p>
            <a:r>
              <a:rPr lang="en-US" dirty="0" smtClean="0">
                <a:latin typeface="Colonna MT" pitchFamily="82" charset="0"/>
              </a:rPr>
              <a:t>Angels warns them Satan is coming</a:t>
            </a:r>
          </a:p>
          <a:p>
            <a:r>
              <a:rPr lang="en-US" dirty="0" smtClean="0">
                <a:latin typeface="Colonna MT" pitchFamily="82" charset="0"/>
              </a:rPr>
              <a:t>Eve persuaded by serpent to eat fruit</a:t>
            </a:r>
          </a:p>
          <a:p>
            <a:r>
              <a:rPr lang="en-US" dirty="0" smtClean="0">
                <a:latin typeface="Colonna MT" pitchFamily="82" charset="0"/>
              </a:rPr>
              <a:t>Adam persuaded by Eve to eat fruit</a:t>
            </a:r>
          </a:p>
        </p:txBody>
      </p:sp>
      <p:pic>
        <p:nvPicPr>
          <p:cNvPr id="3074" name="Picture 2" descr="C:\Documents and Settings\KBAKER\Local Settings\Temporary Internet Files\Content.IE5\2GZBC4DG\MCj02806570000[1].wm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4EBD4"/>
              </a:clrFrom>
              <a:clrTo>
                <a:srgbClr val="D4EBD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1828800"/>
            <a:ext cx="4314504" cy="3425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lonna MT" pitchFamily="82" charset="0"/>
              </a:rPr>
              <a:t>Paradise Lost: Adam and Eve’s Side (Cont.)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343400" cy="4648200"/>
          </a:xfrm>
        </p:spPr>
        <p:txBody>
          <a:bodyPr/>
          <a:lstStyle/>
          <a:p>
            <a:r>
              <a:rPr lang="en-US" dirty="0" smtClean="0">
                <a:latin typeface="Colonna MT" pitchFamily="82" charset="0"/>
              </a:rPr>
              <a:t>Punished by God</a:t>
            </a:r>
          </a:p>
          <a:p>
            <a:r>
              <a:rPr lang="en-US" dirty="0" smtClean="0">
                <a:latin typeface="Colonna MT" pitchFamily="82" charset="0"/>
              </a:rPr>
              <a:t>Forbidden to return to paradise</a:t>
            </a:r>
          </a:p>
          <a:p>
            <a:r>
              <a:rPr lang="en-US" dirty="0" smtClean="0">
                <a:latin typeface="Colonna MT" pitchFamily="82" charset="0"/>
              </a:rPr>
              <a:t>Forgot where paradise is located</a:t>
            </a:r>
          </a:p>
        </p:txBody>
      </p:sp>
      <p:sp>
        <p:nvSpPr>
          <p:cNvPr id="6" name="Cloud Callout 5"/>
          <p:cNvSpPr/>
          <p:nvPr/>
        </p:nvSpPr>
        <p:spPr>
          <a:xfrm>
            <a:off x="4800600" y="1905000"/>
            <a:ext cx="4191000" cy="3886200"/>
          </a:xfrm>
          <a:prstGeom prst="cloudCallout">
            <a:avLst>
              <a:gd name="adj1" fmla="val -135329"/>
              <a:gd name="adj2" fmla="val 5323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500" dirty="0" smtClean="0">
                <a:solidFill>
                  <a:schemeClr val="tx1"/>
                </a:solidFill>
                <a:latin typeface="Engravers MT" pitchFamily="18" charset="0"/>
              </a:rPr>
              <a:t>?</a:t>
            </a:r>
            <a:endParaRPr lang="en-US" sz="32500" dirty="0">
              <a:solidFill>
                <a:schemeClr val="tx1"/>
              </a:solidFill>
              <a:latin typeface="Engravers MT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KBAKER\Local Settings\Temporary Internet Files\Content.IE5\2GZBC4DG\MPj0438848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316162"/>
          </a:xfrm>
        </p:spPr>
        <p:txBody>
          <a:bodyPr>
            <a:noAutofit/>
          </a:bodyPr>
          <a:lstStyle/>
          <a:p>
            <a:r>
              <a:rPr lang="en-US" sz="7500" dirty="0" smtClean="0">
                <a:latin typeface="Colonna MT" pitchFamily="82" charset="0"/>
              </a:rPr>
              <a:t>Paradise Lost Excerpts</a:t>
            </a:r>
            <a:endParaRPr lang="en-US" sz="7500" dirty="0">
              <a:latin typeface="Colonna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lonna MT" pitchFamily="82" charset="0"/>
              </a:rPr>
              <a:t>Paradise Lost Excerpt </a:t>
            </a:r>
            <a:r>
              <a:rPr lang="en-US" sz="6000" dirty="0" smtClean="0">
                <a:latin typeface="Colonna MT" pitchFamily="82" charset="0"/>
              </a:rPr>
              <a:t>1 </a:t>
            </a:r>
            <a:r>
              <a:rPr lang="en-US" dirty="0" smtClean="0">
                <a:latin typeface="Colonna MT" pitchFamily="82" charset="0"/>
              </a:rPr>
              <a:t>Part</a:t>
            </a:r>
            <a:r>
              <a:rPr lang="en-US" sz="6000" dirty="0" smtClean="0">
                <a:latin typeface="Colonna MT" pitchFamily="82" charset="0"/>
              </a:rPr>
              <a:t> 1</a:t>
            </a:r>
            <a:endParaRPr lang="en-US" sz="6000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 numCol="1">
            <a:noAutofit/>
          </a:bodyPr>
          <a:lstStyle/>
          <a:p>
            <a:pPr>
              <a:buNone/>
            </a:pPr>
            <a:r>
              <a:rPr lang="en-US" sz="2400" dirty="0" smtClean="0">
                <a:latin typeface="Colonna MT" pitchFamily="82" charset="0"/>
              </a:rPr>
              <a:t>	Is </a:t>
            </a:r>
            <a:r>
              <a:rPr lang="en-US" sz="2400" dirty="0" smtClean="0">
                <a:latin typeface="Colonna MT" pitchFamily="82" charset="0"/>
              </a:rPr>
              <a:t>this the Region, this the Soil, the Clime,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Said then the lost Arch-Angel, this the seat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That we must change for Heav'n, this mournful gloom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For that celestial light? Be it so, since he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Who now is Sovran can dispose and bid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What shall be right: </a:t>
            </a:r>
            <a:r>
              <a:rPr lang="en-US" sz="2400" dirty="0" err="1" smtClean="0">
                <a:latin typeface="Colonna MT" pitchFamily="82" charset="0"/>
              </a:rPr>
              <a:t>fardest</a:t>
            </a:r>
            <a:r>
              <a:rPr lang="en-US" sz="2400" dirty="0" smtClean="0">
                <a:latin typeface="Colonna MT" pitchFamily="82" charset="0"/>
              </a:rPr>
              <a:t> from him is best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Whom reason hath </a:t>
            </a:r>
            <a:r>
              <a:rPr lang="en-US" sz="2400" dirty="0" err="1" smtClean="0">
                <a:latin typeface="Colonna MT" pitchFamily="82" charset="0"/>
              </a:rPr>
              <a:t>equald</a:t>
            </a:r>
            <a:r>
              <a:rPr lang="en-US" sz="2400" dirty="0" smtClean="0">
                <a:latin typeface="Colonna MT" pitchFamily="82" charset="0"/>
              </a:rPr>
              <a:t>, force hath made </a:t>
            </a:r>
            <a:r>
              <a:rPr lang="en-US" sz="2400" dirty="0" err="1" smtClean="0">
                <a:latin typeface="Colonna MT" pitchFamily="82" charset="0"/>
              </a:rPr>
              <a:t>supream</a:t>
            </a:r>
            <a:r>
              <a:rPr lang="en-US" sz="2400" dirty="0" smtClean="0">
                <a:latin typeface="Colonna MT" pitchFamily="82" charset="0"/>
              </a:rPr>
              <a:t/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Above his equals. </a:t>
            </a:r>
            <a:r>
              <a:rPr lang="en-US" sz="2400" dirty="0" err="1" smtClean="0">
                <a:latin typeface="Colonna MT" pitchFamily="82" charset="0"/>
              </a:rPr>
              <a:t>Farewel</a:t>
            </a:r>
            <a:r>
              <a:rPr lang="en-US" sz="2400" dirty="0" smtClean="0">
                <a:latin typeface="Colonna MT" pitchFamily="82" charset="0"/>
              </a:rPr>
              <a:t> happy Fields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Where Joy for ever dwells: Hail </a:t>
            </a:r>
            <a:r>
              <a:rPr lang="en-US" sz="2400" dirty="0" err="1" smtClean="0">
                <a:latin typeface="Colonna MT" pitchFamily="82" charset="0"/>
              </a:rPr>
              <a:t>horrours</a:t>
            </a:r>
            <a:r>
              <a:rPr lang="en-US" sz="2400" dirty="0" smtClean="0">
                <a:latin typeface="Colonna MT" pitchFamily="82" charset="0"/>
              </a:rPr>
              <a:t>, hail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Infernal world, and thou profoundest Hell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Receive thy new Possessor: One who brings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A mind not to be </a:t>
            </a:r>
            <a:r>
              <a:rPr lang="en-US" sz="2400" dirty="0" err="1" smtClean="0">
                <a:latin typeface="Colonna MT" pitchFamily="82" charset="0"/>
              </a:rPr>
              <a:t>chang'd</a:t>
            </a:r>
            <a:r>
              <a:rPr lang="en-US" sz="2400" dirty="0" smtClean="0">
                <a:latin typeface="Colonna MT" pitchFamily="82" charset="0"/>
              </a:rPr>
              <a:t> by Place or Time.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The mind is its own place, and in it self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Can make a Heav'n of Hell, a Hell of Heav'n.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What matter where, if I be still the same,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And what I should be, all but less then he</a:t>
            </a:r>
            <a:r>
              <a:rPr lang="en-US" sz="1800" dirty="0" smtClean="0">
                <a:latin typeface="Colonna MT" pitchFamily="82" charset="0"/>
              </a:rPr>
              <a:t/>
            </a:r>
            <a:br>
              <a:rPr lang="en-US" sz="1800" dirty="0" smtClean="0">
                <a:latin typeface="Colonna MT" pitchFamily="82" charset="0"/>
              </a:rPr>
            </a:br>
            <a:endParaRPr lang="en-US" sz="1800" dirty="0" smtClean="0">
              <a:latin typeface="Colonna MT" pitchFamily="82" charset="0"/>
            </a:endParaRPr>
          </a:p>
        </p:txBody>
      </p:sp>
      <p:pic>
        <p:nvPicPr>
          <p:cNvPr id="4" name="Picture 3" descr="C:\Documents and Settings\KBAKER\Local Settings\Temporary Internet Files\Content.IE5\2GZBC4DG\MCj040986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246219"/>
            <a:ext cx="2819400" cy="3611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lonna MT" pitchFamily="82" charset="0"/>
              </a:rPr>
              <a:t>Paradise Lost Excerpt </a:t>
            </a:r>
            <a:r>
              <a:rPr lang="en-US" sz="6000" dirty="0" smtClean="0">
                <a:latin typeface="Colonna MT" pitchFamily="82" charset="0"/>
              </a:rPr>
              <a:t>1 </a:t>
            </a:r>
            <a:r>
              <a:rPr lang="en-US" dirty="0" smtClean="0">
                <a:latin typeface="Colonna MT" pitchFamily="82" charset="0"/>
              </a:rPr>
              <a:t>Part</a:t>
            </a:r>
            <a:r>
              <a:rPr lang="en-US" sz="6000" dirty="0" smtClean="0">
                <a:latin typeface="Colonna MT" pitchFamily="82" charset="0"/>
              </a:rPr>
              <a:t> 2</a:t>
            </a:r>
            <a:endParaRPr lang="en-US" sz="6000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05800" cy="5791200"/>
          </a:xfrm>
        </p:spPr>
        <p:txBody>
          <a:bodyPr numCol="1">
            <a:noAutofit/>
          </a:bodyPr>
          <a:lstStyle/>
          <a:p>
            <a:pPr algn="r">
              <a:buNone/>
            </a:pPr>
            <a:r>
              <a:rPr lang="en-US" sz="2400" dirty="0" smtClean="0">
                <a:latin typeface="Colonna MT" pitchFamily="82" charset="0"/>
              </a:rPr>
              <a:t>Whom Thunder hath made greater? Here at least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We shall be free; </a:t>
            </a:r>
            <a:r>
              <a:rPr lang="en-US" sz="2400" dirty="0" err="1" smtClean="0">
                <a:latin typeface="Colonna MT" pitchFamily="82" charset="0"/>
              </a:rPr>
              <a:t>th</a:t>
            </a:r>
            <a:r>
              <a:rPr lang="en-US" sz="2400" dirty="0" smtClean="0">
                <a:latin typeface="Colonna MT" pitchFamily="82" charset="0"/>
              </a:rPr>
              <a:t>' Almighty hath not built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Here for his envy, will not drive us hence: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Here we may reign secure, and in my </a:t>
            </a:r>
            <a:r>
              <a:rPr lang="en-US" sz="2400" dirty="0" err="1" smtClean="0">
                <a:latin typeface="Colonna MT" pitchFamily="82" charset="0"/>
              </a:rPr>
              <a:t>choyce</a:t>
            </a:r>
            <a:r>
              <a:rPr lang="en-US" sz="2400" dirty="0" smtClean="0">
                <a:latin typeface="Colonna MT" pitchFamily="82" charset="0"/>
              </a:rPr>
              <a:t/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To reign is worth ambition though in Hell: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Better to reign in Hell, then serve in Heav'n.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But wherefore let we then our faithful friends,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err="1" smtClean="0">
                <a:latin typeface="Colonna MT" pitchFamily="82" charset="0"/>
              </a:rPr>
              <a:t>Th</a:t>
            </a:r>
            <a:r>
              <a:rPr lang="en-US" sz="2400" dirty="0" smtClean="0">
                <a:latin typeface="Colonna MT" pitchFamily="82" charset="0"/>
              </a:rPr>
              <a:t>' associates and copartners of our loss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Lye thus </a:t>
            </a:r>
            <a:r>
              <a:rPr lang="en-US" sz="2400" dirty="0" err="1" smtClean="0">
                <a:latin typeface="Colonna MT" pitchFamily="82" charset="0"/>
              </a:rPr>
              <a:t>astonisht</a:t>
            </a:r>
            <a:r>
              <a:rPr lang="en-US" sz="2400" dirty="0" smtClean="0">
                <a:latin typeface="Colonna MT" pitchFamily="82" charset="0"/>
              </a:rPr>
              <a:t> on </a:t>
            </a:r>
            <a:r>
              <a:rPr lang="en-US" sz="2400" dirty="0" err="1" smtClean="0">
                <a:latin typeface="Colonna MT" pitchFamily="82" charset="0"/>
              </a:rPr>
              <a:t>th</a:t>
            </a:r>
            <a:r>
              <a:rPr lang="en-US" sz="2400" dirty="0" smtClean="0">
                <a:latin typeface="Colonna MT" pitchFamily="82" charset="0"/>
              </a:rPr>
              <a:t>' oblivious Pool,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And call them not to share with us their part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In this unhappy Mansion, or once more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With rallied Arms to try what may be yet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err="1" smtClean="0">
                <a:latin typeface="Colonna MT" pitchFamily="82" charset="0"/>
              </a:rPr>
              <a:t>Regaind</a:t>
            </a:r>
            <a:r>
              <a:rPr lang="en-US" sz="2400" dirty="0" smtClean="0">
                <a:latin typeface="Colonna MT" pitchFamily="82" charset="0"/>
              </a:rPr>
              <a:t> in Heav'n, or what more lost in Hell</a:t>
            </a:r>
            <a:r>
              <a:rPr lang="en-US" sz="2400" dirty="0" smtClean="0">
                <a:latin typeface="Colonna MT" pitchFamily="82" charset="0"/>
              </a:rPr>
              <a:t>?</a:t>
            </a:r>
          </a:p>
        </p:txBody>
      </p:sp>
      <p:pic>
        <p:nvPicPr>
          <p:cNvPr id="1026" name="Picture 2" descr="C:\Documents and Settings\kbaker\Local Settings\Temporary Internet Files\Content.IE5\Q1V2G7YE\MCj0431597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2000"/>
            <a:ext cx="327660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lonna MT" pitchFamily="82" charset="0"/>
              </a:rPr>
              <a:t>Paradise Lost Excerpt </a:t>
            </a:r>
            <a:r>
              <a:rPr lang="en-US" sz="6000" dirty="0" smtClean="0">
                <a:latin typeface="Colonna MT" pitchFamily="82" charset="0"/>
              </a:rPr>
              <a:t>2</a:t>
            </a:r>
            <a:endParaRPr lang="en-US" sz="6000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305800" cy="5791200"/>
          </a:xfrm>
        </p:spPr>
        <p:txBody>
          <a:bodyPr numCol="1">
            <a:noAutofit/>
          </a:bodyPr>
          <a:lstStyle/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latin typeface="Colonna MT" pitchFamily="82" charset="0"/>
              </a:rPr>
              <a:t>Of </a:t>
            </a:r>
            <a:r>
              <a:rPr lang="en-US" sz="2400" dirty="0" smtClean="0">
                <a:latin typeface="Colonna MT" pitchFamily="82" charset="0"/>
              </a:rPr>
              <a:t>Man’s First Disobedience, and the Fruit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Of that Forbidden Tree, whose mortal taste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Brought Death into the World, and all our woe,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With loss of Eden, till one greater Man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Restore us, and regain the blissful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Seat, Sing </a:t>
            </a:r>
            <a:r>
              <a:rPr lang="en-US" sz="2400" dirty="0" err="1" smtClean="0">
                <a:latin typeface="Colonna MT" pitchFamily="82" charset="0"/>
              </a:rPr>
              <a:t>Heav’nly</a:t>
            </a:r>
            <a:r>
              <a:rPr lang="en-US" sz="2400" dirty="0" smtClean="0">
                <a:latin typeface="Colonna MT" pitchFamily="82" charset="0"/>
              </a:rPr>
              <a:t> Muse, that on the secret top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Of </a:t>
            </a:r>
            <a:r>
              <a:rPr lang="en-US" sz="2400" dirty="0" err="1" smtClean="0">
                <a:latin typeface="Colonna MT" pitchFamily="82" charset="0"/>
              </a:rPr>
              <a:t>Oreb</a:t>
            </a:r>
            <a:r>
              <a:rPr lang="en-US" sz="2400" dirty="0" smtClean="0">
                <a:latin typeface="Colonna MT" pitchFamily="82" charset="0"/>
              </a:rPr>
              <a:t>, or of Sinai, didst inspire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That Shepherd, who first taught the chosen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Seed, In the Beginning how the </a:t>
            </a:r>
            <a:r>
              <a:rPr lang="en-US" sz="2400" dirty="0" err="1" smtClean="0">
                <a:latin typeface="Colonna MT" pitchFamily="82" charset="0"/>
              </a:rPr>
              <a:t>Heav’ns</a:t>
            </a:r>
            <a:r>
              <a:rPr lang="en-US" sz="2400" dirty="0" smtClean="0">
                <a:latin typeface="Colonna MT" pitchFamily="82" charset="0"/>
              </a:rPr>
              <a:t> and Earth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Rose out of Chaos: Or if </a:t>
            </a:r>
            <a:r>
              <a:rPr lang="en-US" sz="2400" dirty="0" err="1" smtClean="0">
                <a:latin typeface="Colonna MT" pitchFamily="82" charset="0"/>
              </a:rPr>
              <a:t>Sion</a:t>
            </a:r>
            <a:r>
              <a:rPr lang="en-US" sz="2400" dirty="0" smtClean="0">
                <a:latin typeface="Colonna MT" pitchFamily="82" charset="0"/>
              </a:rPr>
              <a:t> Hill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Delight thee more, and </a:t>
            </a:r>
            <a:r>
              <a:rPr lang="en-US" sz="2400" dirty="0" err="1" smtClean="0">
                <a:latin typeface="Colonna MT" pitchFamily="82" charset="0"/>
              </a:rPr>
              <a:t>Siloa’s</a:t>
            </a:r>
            <a:r>
              <a:rPr lang="en-US" sz="2400" dirty="0" smtClean="0">
                <a:latin typeface="Colonna MT" pitchFamily="82" charset="0"/>
              </a:rPr>
              <a:t> Brook that </a:t>
            </a:r>
            <a:r>
              <a:rPr lang="en-US" sz="2400" dirty="0" err="1" smtClean="0">
                <a:latin typeface="Colonna MT" pitchFamily="82" charset="0"/>
              </a:rPr>
              <a:t>flow’d</a:t>
            </a:r>
            <a:r>
              <a:rPr lang="en-US" sz="2400" dirty="0" smtClean="0">
                <a:latin typeface="Colonna MT" pitchFamily="82" charset="0"/>
              </a:rPr>
              <a:t>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Fast by the Oracle of God; I thence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Invoke thy aid to my </a:t>
            </a:r>
            <a:r>
              <a:rPr lang="en-US" sz="2400" dirty="0" err="1" smtClean="0">
                <a:latin typeface="Colonna MT" pitchFamily="82" charset="0"/>
              </a:rPr>
              <a:t>advent’rous</a:t>
            </a:r>
            <a:r>
              <a:rPr lang="en-US" sz="2400" dirty="0" smtClean="0">
                <a:latin typeface="Colonna MT" pitchFamily="82" charset="0"/>
              </a:rPr>
              <a:t> Song,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That with no middle flight intends to soar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Above </a:t>
            </a:r>
            <a:r>
              <a:rPr lang="en-US" sz="2400" dirty="0" err="1" smtClean="0">
                <a:latin typeface="Colonna MT" pitchFamily="82" charset="0"/>
              </a:rPr>
              <a:t>th</a:t>
            </a:r>
            <a:r>
              <a:rPr lang="en-US" sz="2400" dirty="0" smtClean="0">
                <a:latin typeface="Colonna MT" pitchFamily="82" charset="0"/>
              </a:rPr>
              <a:t>’ </a:t>
            </a:r>
            <a:r>
              <a:rPr lang="en-US" sz="2400" dirty="0" err="1" smtClean="0">
                <a:latin typeface="Colonna MT" pitchFamily="82" charset="0"/>
              </a:rPr>
              <a:t>Aonian</a:t>
            </a:r>
            <a:r>
              <a:rPr lang="en-US" sz="2400" dirty="0" smtClean="0">
                <a:latin typeface="Colonna MT" pitchFamily="82" charset="0"/>
              </a:rPr>
              <a:t> Mount, while it pursues </a:t>
            </a:r>
            <a:br>
              <a:rPr lang="en-US" sz="2400" dirty="0" smtClean="0">
                <a:latin typeface="Colonna MT" pitchFamily="82" charset="0"/>
              </a:rPr>
            </a:br>
            <a:r>
              <a:rPr lang="en-US" sz="2400" dirty="0" smtClean="0">
                <a:latin typeface="Colonna MT" pitchFamily="82" charset="0"/>
              </a:rPr>
              <a:t>Things </a:t>
            </a:r>
            <a:r>
              <a:rPr lang="en-US" sz="2400" dirty="0" err="1" smtClean="0">
                <a:latin typeface="Colonna MT" pitchFamily="82" charset="0"/>
              </a:rPr>
              <a:t>unattempted</a:t>
            </a:r>
            <a:r>
              <a:rPr lang="en-US" sz="2400" dirty="0" smtClean="0">
                <a:latin typeface="Colonna MT" pitchFamily="82" charset="0"/>
              </a:rPr>
              <a:t> yet in Prose or Rhyme. </a:t>
            </a:r>
            <a:br>
              <a:rPr lang="en-US" sz="2400" dirty="0" smtClean="0">
                <a:latin typeface="Colonna MT" pitchFamily="82" charset="0"/>
              </a:rPr>
            </a:br>
            <a:endParaRPr lang="en-US" sz="2400" dirty="0" smtClean="0">
              <a:latin typeface="Colonna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-304800"/>
            <a:ext cx="6400800" cy="1600200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Colonna MT" pitchFamily="82" charset="0"/>
              </a:rPr>
              <a:t>Citations</a:t>
            </a:r>
            <a:endParaRPr lang="en-US" sz="7200" dirty="0">
              <a:latin typeface="Colonna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arenR"/>
            </a:pP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"Life of John Milton." Web. 8 Oct 2009. &lt;http://www.luminarium.org/sevenlit/milton/miltonbio.htm&gt;.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"John Milton." </a:t>
            </a:r>
            <a:r>
              <a:rPr lang="en-US" sz="2800" i="1" dirty="0">
                <a:solidFill>
                  <a:schemeClr val="tx1"/>
                </a:solidFill>
                <a:latin typeface="Colonna MT" pitchFamily="82" charset="0"/>
              </a:rPr>
              <a:t>I</a:t>
            </a:r>
            <a:r>
              <a:rPr lang="en-US" sz="2800" i="1" dirty="0" smtClean="0">
                <a:solidFill>
                  <a:schemeClr val="tx1"/>
                </a:solidFill>
                <a:latin typeface="Colonna MT" pitchFamily="82" charset="0"/>
              </a:rPr>
              <a:t>ncompotech</a:t>
            </a: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. Web. 8 Oct 2009. &lt;http://incompetech.com/authors/milton/&gt;. 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"Poet: John Milton- All Poems." </a:t>
            </a:r>
            <a:r>
              <a:rPr lang="en-US" sz="2800" i="1" dirty="0" smtClean="0">
                <a:solidFill>
                  <a:schemeClr val="tx1"/>
                </a:solidFill>
                <a:latin typeface="Colonna MT" pitchFamily="82" charset="0"/>
              </a:rPr>
              <a:t>Poem Hunter</a:t>
            </a: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. Web. 8 Oct 2009. &lt;http://poemhunter.com/john-milton/&gt;. </a:t>
            </a:r>
          </a:p>
          <a:p>
            <a:pPr marL="457200" indent="-457200" algn="l">
              <a:buFont typeface="+mj-lt"/>
              <a:buAutoNum type="arabicParenR"/>
            </a:pP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"Paradise Lost: Short Summary." New Arts Library, Web. 15 Oct 2009. &lt;http://www.paradiselost.org/5-sum-short.html&gt;. </a:t>
            </a:r>
            <a:endParaRPr lang="en-US" sz="2800" dirty="0" smtClean="0">
              <a:solidFill>
                <a:schemeClr val="tx1"/>
              </a:solidFill>
              <a:latin typeface="Colonna MT" pitchFamily="82" charset="0"/>
            </a:endParaRPr>
          </a:p>
          <a:p>
            <a:pPr marL="457200" indent="-457200" algn="l">
              <a:buFont typeface="+mj-lt"/>
              <a:buAutoNum type="arabicParenR"/>
            </a:pP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"Most Important Passage in Paradise Lost." </a:t>
            </a:r>
            <a:r>
              <a:rPr lang="en-US" sz="2800" i="1" dirty="0" err="1" smtClean="0">
                <a:solidFill>
                  <a:schemeClr val="tx1"/>
                </a:solidFill>
                <a:latin typeface="Colonna MT" pitchFamily="82" charset="0"/>
              </a:rPr>
              <a:t>Thr</a:t>
            </a:r>
            <a:r>
              <a:rPr lang="en-US" sz="2800" i="1" dirty="0" smtClean="0">
                <a:solidFill>
                  <a:schemeClr val="tx1"/>
                </a:solidFill>
                <a:latin typeface="Colonna MT" pitchFamily="82" charset="0"/>
              </a:rPr>
              <a:t> Literary Network Forums</a:t>
            </a:r>
            <a:r>
              <a:rPr lang="en-US" sz="2800" dirty="0" smtClean="0">
                <a:solidFill>
                  <a:schemeClr val="tx1"/>
                </a:solidFill>
                <a:latin typeface="Colonna MT" pitchFamily="82" charset="0"/>
              </a:rPr>
              <a:t>. Web. 22 Oct 2009. &lt;http://www.online-literature.com/forums/showthread.php?t=25404&gt;.</a:t>
            </a:r>
            <a:endParaRPr lang="en-US" sz="2800" dirty="0" smtClean="0">
              <a:solidFill>
                <a:schemeClr val="tx1"/>
              </a:solidFill>
              <a:latin typeface="Colonna MT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0"/>
            <a:ext cx="6400800" cy="16002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Colonna MT" pitchFamily="82" charset="0"/>
              </a:rPr>
              <a:t>Early Life</a:t>
            </a:r>
            <a:endParaRPr lang="en-US" sz="8800" dirty="0">
              <a:latin typeface="Colonna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057400"/>
            <a:ext cx="5257800" cy="35052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Born in London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1 of 3 children who survived infancy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Disinherited by parents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Re-adopted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Adoptive father a secretary and </a:t>
            </a: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composer</a:t>
            </a:r>
            <a:endParaRPr lang="en-US" sz="2400" dirty="0" smtClean="0">
              <a:solidFill>
                <a:schemeClr val="tx1"/>
              </a:solidFill>
              <a:latin typeface="Colonna MT" pitchFamily="82" charset="0"/>
            </a:endParaRPr>
          </a:p>
        </p:txBody>
      </p:sp>
      <p:pic>
        <p:nvPicPr>
          <p:cNvPr id="11266" name="Picture 2" descr="http://www.harpers.org/media/image/blogs/misc/john-milto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rcRect l="7974" t="2564" r="5901" b="11568"/>
          <a:stretch>
            <a:fillRect/>
          </a:stretch>
        </p:blipFill>
        <p:spPr bwMode="auto">
          <a:xfrm>
            <a:off x="5029200" y="1600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0"/>
            <a:ext cx="6400800" cy="1600200"/>
          </a:xfrm>
        </p:spPr>
        <p:txBody>
          <a:bodyPr>
            <a:noAutofit/>
          </a:bodyPr>
          <a:lstStyle/>
          <a:p>
            <a:r>
              <a:rPr lang="en-US" sz="8800" dirty="0" smtClean="0">
                <a:latin typeface="Colonna MT" pitchFamily="82" charset="0"/>
              </a:rPr>
              <a:t>Education</a:t>
            </a:r>
            <a:endParaRPr lang="en-US" sz="8800" dirty="0">
              <a:latin typeface="Colonna MT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1981200"/>
            <a:ext cx="5257800" cy="24384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Had </a:t>
            </a: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private tutors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Got into St. Paul’s school at twelve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Went to Christ’s College in Cambridge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Colonna MT" pitchFamily="82" charset="0"/>
              </a:rPr>
              <a:t>Got expelled from Christ’s College</a:t>
            </a:r>
          </a:p>
          <a:p>
            <a:pPr algn="l">
              <a:buFont typeface="Arial" pitchFamily="34" charset="0"/>
              <a:buChar char="•"/>
            </a:pPr>
            <a:endParaRPr lang="en-US" sz="2400" dirty="0" smtClean="0">
              <a:solidFill>
                <a:schemeClr val="tx1"/>
              </a:solidFill>
              <a:latin typeface="Colonna MT" pitchFamily="82" charset="0"/>
            </a:endParaRPr>
          </a:p>
        </p:txBody>
      </p:sp>
      <p:pic>
        <p:nvPicPr>
          <p:cNvPr id="11266" name="Picture 2" descr="http://www.harpers.org/media/image/blogs/misc/john-milton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rcRect l="7974" t="2564" r="5901" b="11568"/>
          <a:stretch>
            <a:fillRect/>
          </a:stretch>
        </p:blipFill>
        <p:spPr bwMode="auto">
          <a:xfrm>
            <a:off x="762000" y="16002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kbaker\Local Settings\Temporary Internet Files\Content.IE5\T14D24VX\MPj044506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733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209800" y="3581400"/>
            <a:ext cx="5612562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0" b="0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rush Script MT" pitchFamily="66" charset="0"/>
              </a:rPr>
              <a:t>Paradise Lost</a:t>
            </a:r>
            <a:endParaRPr lang="en-US" sz="9000" b="0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rush Script M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lonna MT" pitchFamily="82" charset="0"/>
              </a:rPr>
              <a:t>Background Info: Satan’s Story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334000" cy="4525963"/>
          </a:xfrm>
        </p:spPr>
        <p:txBody>
          <a:bodyPr/>
          <a:lstStyle/>
          <a:p>
            <a:r>
              <a:rPr lang="en-US" dirty="0" smtClean="0">
                <a:latin typeface="Colonna MT" pitchFamily="82" charset="0"/>
              </a:rPr>
              <a:t>Angel Lucifer</a:t>
            </a:r>
          </a:p>
          <a:p>
            <a:r>
              <a:rPr lang="en-US" dirty="0" smtClean="0">
                <a:latin typeface="Colonna MT" pitchFamily="82" charset="0"/>
              </a:rPr>
              <a:t>Became jealous of God</a:t>
            </a:r>
          </a:p>
          <a:p>
            <a:r>
              <a:rPr lang="en-US" dirty="0" smtClean="0">
                <a:latin typeface="Colonna MT" pitchFamily="82" charset="0"/>
              </a:rPr>
              <a:t>Waged war against God</a:t>
            </a:r>
          </a:p>
          <a:p>
            <a:r>
              <a:rPr lang="en-US" dirty="0" smtClean="0">
                <a:latin typeface="Colonna MT" pitchFamily="82" charset="0"/>
              </a:rPr>
              <a:t>Punished by banishing to hell</a:t>
            </a:r>
          </a:p>
          <a:p>
            <a:r>
              <a:rPr lang="en-US" dirty="0" smtClean="0">
                <a:latin typeface="Colonna MT" pitchFamily="82" charset="0"/>
              </a:rPr>
              <a:t>Forbidden to return to heaven or earth</a:t>
            </a:r>
            <a:endParaRPr lang="en-US" dirty="0">
              <a:latin typeface="Colonna MT" pitchFamily="82" charset="0"/>
            </a:endParaRPr>
          </a:p>
        </p:txBody>
      </p:sp>
      <p:pic>
        <p:nvPicPr>
          <p:cNvPr id="2052" name="Picture 4" descr="C:\Documents and Settings\kbaker\Local Settings\Temporary Internet Files\Content.IE5\GEC4PK7B\MCBD07607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905000"/>
            <a:ext cx="3892906" cy="42173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lonna MT" pitchFamily="82" charset="0"/>
              </a:rPr>
              <a:t>Background Info: </a:t>
            </a:r>
            <a:br>
              <a:rPr lang="en-US" dirty="0" smtClean="0">
                <a:latin typeface="Colonna MT" pitchFamily="82" charset="0"/>
              </a:rPr>
            </a:br>
            <a:r>
              <a:rPr lang="en-US" dirty="0" smtClean="0">
                <a:latin typeface="Colonna MT" pitchFamily="82" charset="0"/>
              </a:rPr>
              <a:t>Adam and Eve’s Story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5532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lonna MT" pitchFamily="82" charset="0"/>
              </a:rPr>
              <a:t>Created Adam in Garden of Eden or paradise</a:t>
            </a:r>
          </a:p>
          <a:p>
            <a:r>
              <a:rPr lang="en-US" dirty="0" smtClean="0">
                <a:latin typeface="Colonna MT" pitchFamily="82" charset="0"/>
              </a:rPr>
              <a:t>Created Eve from rib of Adam</a:t>
            </a:r>
          </a:p>
          <a:p>
            <a:r>
              <a:rPr lang="en-US" dirty="0" smtClean="0">
                <a:latin typeface="Colonna MT" pitchFamily="82" charset="0"/>
              </a:rPr>
              <a:t>Told not to eat “forbidden fruit” or “Fruit of the Tree of Knowledge”</a:t>
            </a:r>
          </a:p>
          <a:p>
            <a:r>
              <a:rPr lang="en-US" dirty="0" smtClean="0">
                <a:latin typeface="Colonna MT" pitchFamily="82" charset="0"/>
              </a:rPr>
              <a:t>Serpent (Satan) tempted Eve to eat fruit</a:t>
            </a:r>
          </a:p>
          <a:p>
            <a:r>
              <a:rPr lang="en-US" dirty="0" smtClean="0">
                <a:latin typeface="Colonna MT" pitchFamily="82" charset="0"/>
              </a:rPr>
              <a:t>Adam joined Eve in eating</a:t>
            </a:r>
          </a:p>
          <a:p>
            <a:r>
              <a:rPr lang="en-US" dirty="0" smtClean="0">
                <a:latin typeface="Colonna MT" pitchFamily="82" charset="0"/>
              </a:rPr>
              <a:t>Banished and forbidden to return to the garden of Eden</a:t>
            </a:r>
            <a:endParaRPr lang="en-US" dirty="0">
              <a:latin typeface="Colonna MT" pitchFamily="82" charset="0"/>
            </a:endParaRPr>
          </a:p>
        </p:txBody>
      </p:sp>
      <p:pic>
        <p:nvPicPr>
          <p:cNvPr id="3074" name="Picture 2" descr="C:\Documents and Settings\kbaker\Local Settings\Temporary Internet Files\Content.IE5\YF3ZCRPP\MCj043690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1828800"/>
            <a:ext cx="2890838" cy="2890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lonna MT" pitchFamily="82" charset="0"/>
              </a:rPr>
              <a:t>Paradise Lost: Satan’s Side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57912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lonna MT" pitchFamily="82" charset="0"/>
              </a:rPr>
              <a:t>Punished by banishing to hell</a:t>
            </a:r>
          </a:p>
          <a:p>
            <a:r>
              <a:rPr lang="en-US" dirty="0" smtClean="0">
                <a:latin typeface="Colonna MT" pitchFamily="82" charset="0"/>
              </a:rPr>
              <a:t>Forbidden to return to heaven or earth</a:t>
            </a:r>
          </a:p>
          <a:p>
            <a:r>
              <a:rPr lang="en-US" dirty="0" smtClean="0">
                <a:latin typeface="Colonna MT" pitchFamily="82" charset="0"/>
              </a:rPr>
              <a:t>Created palace of Pandemonium</a:t>
            </a:r>
          </a:p>
          <a:p>
            <a:r>
              <a:rPr lang="en-US" dirty="0" smtClean="0">
                <a:latin typeface="Colonna MT" pitchFamily="82" charset="0"/>
              </a:rPr>
              <a:t>Angel Uriel told him where Adam and Eve live</a:t>
            </a:r>
          </a:p>
          <a:p>
            <a:r>
              <a:rPr lang="en-US" dirty="0" smtClean="0">
                <a:latin typeface="Colonna MT" pitchFamily="82" charset="0"/>
              </a:rPr>
              <a:t>Took form of serpent </a:t>
            </a:r>
          </a:p>
          <a:p>
            <a:r>
              <a:rPr lang="en-US" dirty="0" smtClean="0">
                <a:latin typeface="Colonna MT" pitchFamily="82" charset="0"/>
              </a:rPr>
              <a:t>Waited until Eve was alone</a:t>
            </a:r>
          </a:p>
          <a:p>
            <a:r>
              <a:rPr lang="en-US" dirty="0" smtClean="0">
                <a:latin typeface="Colonna MT" pitchFamily="82" charset="0"/>
              </a:rPr>
              <a:t>Persuaded her to eat forbidden fruit</a:t>
            </a:r>
          </a:p>
        </p:txBody>
      </p:sp>
      <p:pic>
        <p:nvPicPr>
          <p:cNvPr id="4098" name="Picture 2" descr="C:\Documents and Settings\kbaker\Local Settings\Temporary Internet Files\Content.IE5\GEC4PK7B\MCj036421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7270" y="1905000"/>
            <a:ext cx="3246730" cy="3665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lonna MT" pitchFamily="82" charset="0"/>
              </a:rPr>
              <a:t>Paradise Lost: Satan’s Side (Cont.)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/>
          <a:lstStyle/>
          <a:p>
            <a:r>
              <a:rPr lang="en-US" dirty="0" smtClean="0">
                <a:latin typeface="Colonna MT" pitchFamily="82" charset="0"/>
              </a:rPr>
              <a:t>God punished Adam and Eve</a:t>
            </a:r>
          </a:p>
          <a:p>
            <a:r>
              <a:rPr lang="en-US" dirty="0" smtClean="0">
                <a:latin typeface="Colonna MT" pitchFamily="82" charset="0"/>
              </a:rPr>
              <a:t>Punished Satan and his followers</a:t>
            </a:r>
          </a:p>
          <a:p>
            <a:r>
              <a:rPr lang="en-US" dirty="0" smtClean="0">
                <a:latin typeface="Colonna MT" pitchFamily="82" charset="0"/>
              </a:rPr>
              <a:t>All of Satan's followers turned to serpents</a:t>
            </a:r>
          </a:p>
          <a:p>
            <a:r>
              <a:rPr lang="en-US" dirty="0" smtClean="0">
                <a:latin typeface="Colonna MT" pitchFamily="82" charset="0"/>
              </a:rPr>
              <a:t>Sent to hell for eternally</a:t>
            </a:r>
          </a:p>
        </p:txBody>
      </p:sp>
      <p:pic>
        <p:nvPicPr>
          <p:cNvPr id="5123" name="Picture 3" descr="C:\Documents and Settings\kbaker\Local Settings\Temporary Internet Files\Content.IE5\WA90ZQBL\MPj0444962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524000"/>
            <a:ext cx="3352800" cy="4341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lonna MT" pitchFamily="82" charset="0"/>
              </a:rPr>
              <a:t>Paradise Lost: God’s Side</a:t>
            </a:r>
            <a:endParaRPr lang="en-US" dirty="0">
              <a:latin typeface="Colonna MT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4572000" cy="4648200"/>
          </a:xfrm>
        </p:spPr>
        <p:txBody>
          <a:bodyPr/>
          <a:lstStyle/>
          <a:p>
            <a:r>
              <a:rPr lang="en-US" dirty="0" smtClean="0">
                <a:latin typeface="Colonna MT" pitchFamily="82" charset="0"/>
              </a:rPr>
              <a:t>Sends angel to check on Satan</a:t>
            </a:r>
          </a:p>
          <a:p>
            <a:r>
              <a:rPr lang="en-US" dirty="0" smtClean="0">
                <a:latin typeface="Colonna MT" pitchFamily="82" charset="0"/>
              </a:rPr>
              <a:t>Finds out Satan knows where paradise is</a:t>
            </a:r>
          </a:p>
          <a:p>
            <a:r>
              <a:rPr lang="en-US" dirty="0" smtClean="0">
                <a:latin typeface="Colonna MT" pitchFamily="82" charset="0"/>
              </a:rPr>
              <a:t>Sends Uriel to warn Adam and Eve</a:t>
            </a:r>
          </a:p>
        </p:txBody>
      </p:sp>
      <p:pic>
        <p:nvPicPr>
          <p:cNvPr id="2050" name="Picture 2" descr="C:\Documents and Settings\kbaker\Local Settings\Temporary Internet Files\Content.IE5\INSYA5KG\MCj023730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396086">
            <a:off x="2527762" y="1651613"/>
            <a:ext cx="6038485" cy="5227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456</Words>
  <Application>Microsoft Office PowerPoint</Application>
  <PresentationFormat>On-screen Show (4:3)</PresentationFormat>
  <Paragraphs>73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John Milton  1608-1674</vt:lpstr>
      <vt:lpstr>Early Life</vt:lpstr>
      <vt:lpstr>Education</vt:lpstr>
      <vt:lpstr>Slide 4</vt:lpstr>
      <vt:lpstr>Background Info: Satan’s Story</vt:lpstr>
      <vt:lpstr>Background Info:  Adam and Eve’s Story</vt:lpstr>
      <vt:lpstr>Paradise Lost: Satan’s Side</vt:lpstr>
      <vt:lpstr>Paradise Lost: Satan’s Side (Cont.)</vt:lpstr>
      <vt:lpstr>Paradise Lost: God’s Side</vt:lpstr>
      <vt:lpstr>Paradise Lost: God’s Side (Cont.)</vt:lpstr>
      <vt:lpstr>Paradise Lost: Adam and Eve’s Side</vt:lpstr>
      <vt:lpstr>Paradise Lost: Adam and Eve’s Side (Cont.)</vt:lpstr>
      <vt:lpstr>Paradise Lost Excerpts</vt:lpstr>
      <vt:lpstr>Paradise Lost Excerpt 1 Part 1</vt:lpstr>
      <vt:lpstr>Paradise Lost Excerpt 1 Part 2</vt:lpstr>
      <vt:lpstr>Paradise Lost Excerpt 2</vt:lpstr>
      <vt:lpstr>Citations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Milton  1608-1674</dc:title>
  <dc:creator>kbaker</dc:creator>
  <cp:lastModifiedBy>user</cp:lastModifiedBy>
  <cp:revision>20</cp:revision>
  <dcterms:created xsi:type="dcterms:W3CDTF">2009-10-08T15:27:01Z</dcterms:created>
  <dcterms:modified xsi:type="dcterms:W3CDTF">2009-10-22T18:10:36Z</dcterms:modified>
</cp:coreProperties>
</file>